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0" r:id="rId2"/>
  </p:sldMasterIdLst>
  <p:notesMasterIdLst>
    <p:notesMasterId r:id="rId15"/>
  </p:notesMasterIdLst>
  <p:sldIdLst>
    <p:sldId id="256" r:id="rId3"/>
    <p:sldId id="291" r:id="rId4"/>
    <p:sldId id="325" r:id="rId5"/>
    <p:sldId id="326" r:id="rId6"/>
    <p:sldId id="333" r:id="rId7"/>
    <p:sldId id="327" r:id="rId8"/>
    <p:sldId id="324" r:id="rId9"/>
    <p:sldId id="323" r:id="rId10"/>
    <p:sldId id="334" r:id="rId11"/>
    <p:sldId id="329" r:id="rId12"/>
    <p:sldId id="331" r:id="rId13"/>
    <p:sldId id="336" r:id="rId14"/>
  </p:sldIdLst>
  <p:sldSz cx="9906000" cy="6858000" type="A4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ACA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3" autoAdjust="0"/>
    <p:restoredTop sz="83866" autoAdjust="0"/>
  </p:normalViewPr>
  <p:slideViewPr>
    <p:cSldViewPr snapToGrid="0" snapToObjects="1">
      <p:cViewPr varScale="1">
        <p:scale>
          <a:sx n="73" d="100"/>
          <a:sy n="73" d="100"/>
        </p:scale>
        <p:origin x="1512" y="176"/>
      </p:cViewPr>
      <p:guideLst/>
    </p:cSldViewPr>
  </p:slideViewPr>
  <p:outlineViewPr>
    <p:cViewPr>
      <p:scale>
        <a:sx n="33" d="100"/>
        <a:sy n="33" d="100"/>
      </p:scale>
      <p:origin x="0" y="-48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141C-6B3B-344E-9117-F45A6E5B3952}" type="datetimeFigureOut">
              <a:rPr lang="en-GB" smtClean="0"/>
              <a:t>31/10/2016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6DD39-0D9B-3840-A45C-CF09D49BB65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21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DD39-0D9B-3840-A45C-CF09D49BB6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24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 I have added VALUE as the most important aspect for me…..many are too internally focused thinking it is all about code, deployment, continuous delivery…..all these other aspects</a:t>
            </a:r>
            <a:r>
              <a:rPr lang="en-US" baseline="0" dirty="0" smtClean="0"/>
              <a:t> are tools (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Kanban, </a:t>
            </a:r>
            <a:r>
              <a:rPr lang="en-US" baseline="0" dirty="0" err="1" smtClean="0"/>
              <a:t>wip</a:t>
            </a:r>
            <a:r>
              <a:rPr lang="en-US" baseline="0" dirty="0" smtClean="0"/>
              <a:t>)….the ultimate goal is to deliver business value…..actually it should be called bus-dev-ops….in the simulation we can also INCLUDE the business and team success depends upon delivering agreed value to the business,</a:t>
            </a:r>
          </a:p>
          <a:p>
            <a:r>
              <a:rPr lang="en-US" baseline="0" dirty="0" smtClean="0"/>
              <a:t>…If you want YOUR business to buy-in to DevOps you must demonstrate the value it gives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DD39-0D9B-3840-A45C-CF09D49BB65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7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DD39-0D9B-3840-A45C-CF09D49BB65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978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73050" y="1973580"/>
            <a:ext cx="5053330" cy="3258503"/>
          </a:xfrm>
        </p:spPr>
        <p:txBody>
          <a:bodyPr lIns="0" tIns="0" rIns="0" bIns="0" anchor="b"/>
          <a:lstStyle>
            <a:lvl1pPr algn="l">
              <a:defRPr sz="6000" baseline="0">
                <a:latin typeface="Arvo" panose="02000000000000000000" pitchFamily="2" charset="0"/>
                <a:ea typeface="Arvo" panose="02000000000000000000" pitchFamily="2" charset="0"/>
              </a:defRPr>
            </a:lvl1pPr>
          </a:lstStyle>
          <a:p>
            <a:r>
              <a:rPr lang="nl-NL" dirty="0" smtClean="0"/>
              <a:t>Klik om de </a:t>
            </a:r>
            <a:br>
              <a:rPr lang="nl-NL" dirty="0" smtClean="0"/>
            </a:br>
            <a:r>
              <a:rPr lang="nl-NL" dirty="0" smtClean="0"/>
              <a:t>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73050" y="5417820"/>
            <a:ext cx="6615430" cy="7620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00B0F0"/>
                </a:solidFill>
                <a:latin typeface="Arvo" panose="02000000000000000000" pitchFamily="2" charset="0"/>
                <a:ea typeface="Arv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73050" y="6295390"/>
            <a:ext cx="3343275" cy="365125"/>
          </a:xfrm>
        </p:spPr>
        <p:txBody>
          <a:bodyPr lIns="0" tIns="0" rIns="0" bIns="0" anchor="b" anchorCtr="0"/>
          <a:lstStyle>
            <a:lvl1pPr algn="l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nl-NL" dirty="0" smtClean="0"/>
              <a:t>© </a:t>
            </a:r>
            <a:r>
              <a:rPr lang="nl-NL" dirty="0" err="1" smtClean="0"/>
              <a:t>GamingWorks</a:t>
            </a:r>
            <a:endParaRPr lang="nl-NL" dirty="0" smtClean="0"/>
          </a:p>
        </p:txBody>
      </p:sp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6289675" y="6312853"/>
            <a:ext cx="334327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nl-NL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nl-NL" dirty="0" smtClean="0"/>
              <a:t>Version 1.0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65024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orient="horz" pos="4201" userDrawn="1">
          <p15:clr>
            <a:srgbClr val="FBAE40"/>
          </p15:clr>
        </p15:guide>
        <p15:guide id="2" pos="172" userDrawn="1">
          <p15:clr>
            <a:srgbClr val="FBAE40"/>
          </p15:clr>
        </p15:guide>
        <p15:guide id="3" pos="6068" userDrawn="1">
          <p15:clr>
            <a:srgbClr val="FBAE40"/>
          </p15:clr>
        </p15:guide>
        <p15:guide id="4" orient="horz" pos="1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5575" y="1251839"/>
            <a:ext cx="9340799" cy="578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idx="1"/>
          </p:nvPr>
        </p:nvSpPr>
        <p:spPr>
          <a:xfrm>
            <a:off x="516447" y="2125095"/>
            <a:ext cx="8426385" cy="382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991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201" userDrawn="1">
          <p15:clr>
            <a:srgbClr val="FBAE40"/>
          </p15:clr>
        </p15:guide>
        <p15:guide id="2" pos="104" userDrawn="1">
          <p15:clr>
            <a:srgbClr val="FBAE40"/>
          </p15:clr>
        </p15:guide>
        <p15:guide id="3" pos="6136" userDrawn="1">
          <p15:clr>
            <a:srgbClr val="FBAE40"/>
          </p15:clr>
        </p15:guide>
        <p15:guide id="4" orient="horz" pos="119" userDrawn="1">
          <p15:clr>
            <a:srgbClr val="FBAE40"/>
          </p15:clr>
        </p15:guide>
        <p15:guide id="6" pos="240" userDrawn="1">
          <p15:clr>
            <a:srgbClr val="FBAE40"/>
          </p15:clr>
        </p15:guide>
        <p15:guide id="7" pos="600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308257" y="6290826"/>
            <a:ext cx="14326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Version 3.51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4086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104">
          <p15:clr>
            <a:srgbClr val="FBAE40"/>
          </p15:clr>
        </p15:guide>
        <p15:guide id="3" pos="6136">
          <p15:clr>
            <a:srgbClr val="FBAE40"/>
          </p15:clr>
        </p15:guide>
        <p15:guide id="4" orient="horz" pos="119">
          <p15:clr>
            <a:srgbClr val="FBAE40"/>
          </p15:clr>
        </p15:guide>
        <p15:guide id="6" pos="240">
          <p15:clr>
            <a:srgbClr val="FBAE40"/>
          </p15:clr>
        </p15:guide>
        <p15:guide id="7" pos="60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 userDrawn="1"/>
        </p:nvSpPr>
        <p:spPr>
          <a:xfrm>
            <a:off x="381000" y="221284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506743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104">
          <p15:clr>
            <a:srgbClr val="FBAE40"/>
          </p15:clr>
        </p15:guide>
        <p15:guide id="3" pos="6136">
          <p15:clr>
            <a:srgbClr val="FBAE40"/>
          </p15:clr>
        </p15:guide>
        <p15:guide id="4" orient="horz" pos="119">
          <p15:clr>
            <a:srgbClr val="FBAE40"/>
          </p15:clr>
        </p15:guide>
        <p15:guide id="6" pos="240">
          <p15:clr>
            <a:srgbClr val="FBAE40"/>
          </p15:clr>
        </p15:guide>
        <p15:guide id="7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DDF4-D190-4772-8B30-07BD0C813A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660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 userDrawn="1"/>
        </p:nvSpPr>
        <p:spPr>
          <a:xfrm>
            <a:off x="192855" y="1196975"/>
            <a:ext cx="9548045" cy="6842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 userDrawn="1"/>
        </p:nvSpPr>
        <p:spPr>
          <a:xfrm>
            <a:off x="7840980" y="377478"/>
            <a:ext cx="7102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200" dirty="0">
                <a:latin typeface="Arvo" panose="02000000000000000000" pitchFamily="2" charset="0"/>
                <a:ea typeface="Arvo" panose="02000000000000000000" pitchFamily="2" charset="0"/>
                <a:cs typeface="Copperplate" charset="0"/>
              </a:rPr>
              <a:t>The </a:t>
            </a:r>
            <a:endParaRPr lang="nl-NL" sz="1200" dirty="0" smtClean="0">
              <a:latin typeface="Arvo" panose="02000000000000000000" pitchFamily="2" charset="0"/>
              <a:ea typeface="Arvo" panose="02000000000000000000" pitchFamily="2" charset="0"/>
              <a:cs typeface="Copperplate" charset="0"/>
            </a:endParaRPr>
          </a:p>
          <a:p>
            <a:pPr algn="l"/>
            <a:r>
              <a:rPr lang="nl-NL" sz="1200" dirty="0" smtClean="0">
                <a:latin typeface="Arvo" panose="02000000000000000000" pitchFamily="2" charset="0"/>
                <a:ea typeface="Arvo" panose="02000000000000000000" pitchFamily="2" charset="0"/>
                <a:cs typeface="Copperplate" charset="0"/>
              </a:rPr>
              <a:t>Phoenix </a:t>
            </a:r>
            <a:r>
              <a:rPr lang="nl-NL" sz="1200" dirty="0">
                <a:latin typeface="Arvo" panose="02000000000000000000" pitchFamily="2" charset="0"/>
                <a:ea typeface="Arvo" panose="02000000000000000000" pitchFamily="2" charset="0"/>
                <a:cs typeface="Copperplate" charset="0"/>
              </a:rPr>
              <a:t>Project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165100" y="6295391"/>
            <a:ext cx="9575800" cy="37369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691" y="365876"/>
            <a:ext cx="1081683" cy="792632"/>
          </a:xfrm>
          <a:prstGeom prst="rect">
            <a:avLst/>
          </a:prstGeom>
        </p:spPr>
      </p:pic>
      <p:sp>
        <p:nvSpPr>
          <p:cNvPr id="15" name="Vrije vorm 14"/>
          <p:cNvSpPr/>
          <p:nvPr userDrawn="1"/>
        </p:nvSpPr>
        <p:spPr>
          <a:xfrm>
            <a:off x="169863" y="190398"/>
            <a:ext cx="9571037" cy="6477101"/>
          </a:xfrm>
          <a:custGeom>
            <a:avLst/>
            <a:gdLst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73152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731520 h 6477000"/>
              <a:gd name="connsiteX3" fmla="*/ 85191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53 h 6477053"/>
              <a:gd name="connsiteX1" fmla="*/ 9364980 w 9364980"/>
              <a:gd name="connsiteY1" fmla="*/ 6477053 h 6477053"/>
              <a:gd name="connsiteX2" fmla="*/ 9364980 w 9364980"/>
              <a:gd name="connsiteY2" fmla="*/ 731573 h 6477053"/>
              <a:gd name="connsiteX3" fmla="*/ 8519160 w 9364980"/>
              <a:gd name="connsiteY3" fmla="*/ 53 h 6477053"/>
              <a:gd name="connsiteX4" fmla="*/ 22860 w 9364980"/>
              <a:gd name="connsiteY4" fmla="*/ 53 h 6477053"/>
              <a:gd name="connsiteX5" fmla="*/ 0 w 9364980"/>
              <a:gd name="connsiteY5" fmla="*/ 6477053 h 6477053"/>
              <a:gd name="connsiteX0" fmla="*/ 0 w 9365176"/>
              <a:gd name="connsiteY0" fmla="*/ 6477101 h 6477101"/>
              <a:gd name="connsiteX1" fmla="*/ 9364980 w 9365176"/>
              <a:gd name="connsiteY1" fmla="*/ 6477101 h 6477101"/>
              <a:gd name="connsiteX2" fmla="*/ 9364980 w 9365176"/>
              <a:gd name="connsiteY2" fmla="*/ 731621 h 6477101"/>
              <a:gd name="connsiteX3" fmla="*/ 8519160 w 9365176"/>
              <a:gd name="connsiteY3" fmla="*/ 101 h 6477101"/>
              <a:gd name="connsiteX4" fmla="*/ 22860 w 9365176"/>
              <a:gd name="connsiteY4" fmla="*/ 101 h 6477101"/>
              <a:gd name="connsiteX5" fmla="*/ 0 w 9365176"/>
              <a:gd name="connsiteY5" fmla="*/ 6477101 h 6477101"/>
              <a:gd name="connsiteX0" fmla="*/ 0 w 9360518"/>
              <a:gd name="connsiteY0" fmla="*/ 6477101 h 6477101"/>
              <a:gd name="connsiteX1" fmla="*/ 9360322 w 9360518"/>
              <a:gd name="connsiteY1" fmla="*/ 6477101 h 6477101"/>
              <a:gd name="connsiteX2" fmla="*/ 9360322 w 9360518"/>
              <a:gd name="connsiteY2" fmla="*/ 731621 h 6477101"/>
              <a:gd name="connsiteX3" fmla="*/ 8514502 w 9360518"/>
              <a:gd name="connsiteY3" fmla="*/ 101 h 6477101"/>
              <a:gd name="connsiteX4" fmla="*/ 18202 w 9360518"/>
              <a:gd name="connsiteY4" fmla="*/ 101 h 6477101"/>
              <a:gd name="connsiteX5" fmla="*/ 0 w 9360518"/>
              <a:gd name="connsiteY5" fmla="*/ 6477101 h 647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0518" h="6477101">
                <a:moveTo>
                  <a:pt x="0" y="6477101"/>
                </a:moveTo>
                <a:lnTo>
                  <a:pt x="9360322" y="6477101"/>
                </a:lnTo>
                <a:lnTo>
                  <a:pt x="9360322" y="731621"/>
                </a:lnTo>
                <a:cubicBezTo>
                  <a:pt x="9367942" y="180441"/>
                  <a:pt x="9154582" y="-4979"/>
                  <a:pt x="8514502" y="101"/>
                </a:cubicBezTo>
                <a:lnTo>
                  <a:pt x="18202" y="101"/>
                </a:lnTo>
                <a:cubicBezTo>
                  <a:pt x="12135" y="2159101"/>
                  <a:pt x="6067" y="4318101"/>
                  <a:pt x="0" y="6477101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 userDrawn="1"/>
        </p:nvSpPr>
        <p:spPr>
          <a:xfrm>
            <a:off x="8799500" y="5678433"/>
            <a:ext cx="973733" cy="647715"/>
          </a:xfrm>
          <a:prstGeom prst="rect">
            <a:avLst/>
          </a:prstGeom>
          <a:noFill/>
        </p:spPr>
        <p:txBody>
          <a:bodyPr wrap="none" rIns="0" rtlCol="0" anchor="ctr" anchorCtr="0">
            <a:noAutofit/>
          </a:bodyPr>
          <a:lstStyle/>
          <a:p>
            <a:pPr algn="ctr"/>
            <a:fld id="{C9F5F979-5C3D-4F01-A667-0A503BA4D10A}" type="slidenum">
              <a:rPr lang="nl-NL" sz="2400" smtClean="0">
                <a:solidFill>
                  <a:schemeClr val="tx1"/>
                </a:solidFill>
                <a:latin typeface="Myriad Pro Black Cond" panose="020B0806030403020204" pitchFamily="34" charset="0"/>
              </a:rPr>
              <a:pPr algn="ctr"/>
              <a:t>‹nr.›</a:t>
            </a:fld>
            <a:endParaRPr lang="nl-NL" sz="2400" dirty="0">
              <a:solidFill>
                <a:schemeClr val="tx1"/>
              </a:solidFill>
              <a:latin typeface="Myriad Pro Black Cond" panose="020B0806030403020204" pitchFamily="34" charset="0"/>
            </a:endParaRPr>
          </a:p>
        </p:txBody>
      </p:sp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255575" y="1251839"/>
            <a:ext cx="9340799" cy="578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16447" y="2125095"/>
            <a:ext cx="8426385" cy="382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05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104" userDrawn="1">
          <p15:clr>
            <a:srgbClr val="F26B43"/>
          </p15:clr>
        </p15:guide>
        <p15:guide id="3" pos="613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pos="240" userDrawn="1">
          <p15:clr>
            <a:srgbClr val="F26B43"/>
          </p15:clr>
        </p15:guide>
        <p15:guide id="7" pos="6000" userDrawn="1">
          <p15:clr>
            <a:srgbClr val="F26B43"/>
          </p15:clr>
        </p15:guide>
        <p15:guide id="8" orient="horz" pos="255" userDrawn="1">
          <p15:clr>
            <a:srgbClr val="F26B43"/>
          </p15:clr>
        </p15:guide>
        <p15:guide id="9" orient="horz" pos="3861" userDrawn="1">
          <p15:clr>
            <a:srgbClr val="F26B43"/>
          </p15:clr>
        </p15:guide>
        <p15:guide id="10" orient="horz" pos="754" userDrawn="1">
          <p15:clr>
            <a:srgbClr val="F26B43"/>
          </p15:clr>
        </p15:guide>
        <p15:guide id="11" orient="horz" pos="1185" userDrawn="1">
          <p15:clr>
            <a:srgbClr val="F26B43"/>
          </p15:clr>
        </p15:guide>
        <p15:guide id="12" orient="horz" pos="12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emf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3.gif"/><Relationship Id="rId9" Type="http://schemas.openxmlformats.org/officeDocument/2006/relationships/image" Target="../media/image18.jpg"/><Relationship Id="rId10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3583"/>
            <a:ext cx="9275299" cy="38878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3190" y="1266810"/>
            <a:ext cx="8888632" cy="127889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nl-NL" sz="4800" b="1" dirty="0" err="1" smtClean="0">
                <a:latin typeface="Myriad Pro Semibold" charset="0"/>
                <a:ea typeface="Myriad Pro Semibold" charset="0"/>
                <a:cs typeface="Myriad Pro Semibold" charset="0"/>
              </a:rPr>
              <a:t>DevOps</a:t>
            </a:r>
            <a:r>
              <a:rPr lang="nl-NL" sz="4800" b="1" dirty="0" smtClean="0">
                <a:latin typeface="Myriad Pro Semibold" charset="0"/>
                <a:ea typeface="Myriad Pro Semibold" charset="0"/>
                <a:cs typeface="Myriad Pro Semibold" charset="0"/>
              </a:rPr>
              <a:t> Will </a:t>
            </a:r>
            <a:r>
              <a:rPr lang="nl-NL" sz="4800" b="1" dirty="0" err="1" smtClean="0">
                <a:latin typeface="Myriad Pro Semibold" charset="0"/>
                <a:ea typeface="Myriad Pro Semibold" charset="0"/>
                <a:cs typeface="Myriad Pro Semibold" charset="0"/>
              </a:rPr>
              <a:t>Fail</a:t>
            </a:r>
            <a:r>
              <a:rPr lang="is-IS" sz="4800" b="1" dirty="0" smtClean="0">
                <a:latin typeface="Myriad Pro Semibold" charset="0"/>
                <a:ea typeface="Myriad Pro Semibold" charset="0"/>
                <a:cs typeface="Myriad Pro Semibold" charset="0"/>
              </a:rPr>
              <a:t>… unless</a:t>
            </a:r>
            <a:endParaRPr lang="nl-NL" sz="4800" b="1" dirty="0"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901" y="2825950"/>
            <a:ext cx="9447724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nl-NL" sz="2800" dirty="0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How </a:t>
            </a:r>
            <a:r>
              <a:rPr lang="nl-NL" sz="2800" dirty="0" err="1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SimulationS</a:t>
            </a:r>
            <a:r>
              <a:rPr lang="nl-NL" sz="2800" dirty="0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 </a:t>
            </a:r>
            <a:r>
              <a:rPr lang="nl-NL" sz="2800" dirty="0" err="1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will</a:t>
            </a:r>
            <a:r>
              <a:rPr lang="nl-NL" sz="2800" dirty="0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 help!</a:t>
            </a:r>
            <a:endParaRPr lang="nl-NL" sz="2800" dirty="0">
              <a:solidFill>
                <a:schemeClr val="tx1"/>
              </a:solidFill>
              <a:latin typeface="Arvo" panose="02000000000000000000" pitchFamily="2" charset="0"/>
              <a:ea typeface="Arvo" panose="020000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-298399" y="5242250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Jan </a:t>
            </a:r>
            <a:r>
              <a:rPr lang="en-US" sz="2400" b="1" dirty="0" err="1" smtClean="0"/>
              <a:t>Schilt</a:t>
            </a:r>
            <a:r>
              <a:rPr lang="en-US" sz="2400" b="1" dirty="0" smtClean="0"/>
              <a:t>, CEO</a:t>
            </a:r>
          </a:p>
          <a:p>
            <a:pPr algn="ctr"/>
            <a:r>
              <a:rPr lang="en-US" sz="2400" i="1" dirty="0" err="1" smtClean="0"/>
              <a:t>GamingWorks</a:t>
            </a:r>
            <a:r>
              <a:rPr lang="en-US" sz="2400" i="1" dirty="0" smtClean="0"/>
              <a:t> BV</a:t>
            </a:r>
            <a:endParaRPr lang="en-US" sz="2400" i="1" dirty="0"/>
          </a:p>
        </p:txBody>
      </p:sp>
      <p:sp>
        <p:nvSpPr>
          <p:cNvPr id="7" name="Tekstvak 6"/>
          <p:cNvSpPr txBox="1"/>
          <p:nvPr/>
        </p:nvSpPr>
        <p:spPr>
          <a:xfrm>
            <a:off x="5681900" y="5018067"/>
            <a:ext cx="18674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2400" b="1" dirty="0">
                <a:latin typeface="Copperplate" charset="0"/>
                <a:ea typeface="Copperplate" charset="0"/>
                <a:cs typeface="Copperplate" charset="0"/>
              </a:rPr>
              <a:t>The </a:t>
            </a:r>
            <a:endParaRPr lang="nl-NL" sz="2400" b="1" dirty="0" smtClean="0">
              <a:latin typeface="Copperplate" charset="0"/>
              <a:ea typeface="Copperplate" charset="0"/>
              <a:cs typeface="Copperplate" charset="0"/>
            </a:endParaRPr>
          </a:p>
          <a:p>
            <a:pPr algn="l"/>
            <a:r>
              <a:rPr lang="nl-NL" sz="2400" b="1" dirty="0" smtClean="0">
                <a:latin typeface="Copperplate" charset="0"/>
                <a:ea typeface="Copperplate" charset="0"/>
                <a:cs typeface="Copperplate" charset="0"/>
              </a:rPr>
              <a:t>Phoenix </a:t>
            </a:r>
            <a:r>
              <a:rPr lang="nl-NL" sz="2400" b="1" dirty="0">
                <a:latin typeface="Copperplate" charset="0"/>
                <a:ea typeface="Copperplate" charset="0"/>
                <a:cs typeface="Copperplate" charset="0"/>
              </a:rPr>
              <a:t>Project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46" y="4854868"/>
            <a:ext cx="1844769" cy="13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a simulation a must have?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55576" y="2066544"/>
            <a:ext cx="90680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End-to-end working together in a safe environment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Focus on behaviors, interaction, teamwork,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Continual learning and improvement (Learning Cycle)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Develops understanding and application of knowledge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It fits 70/20/10 learning approach </a:t>
            </a:r>
          </a:p>
          <a:p>
            <a:pPr marL="2571750" lvl="5" indent="-285750">
              <a:buFont typeface="Arial" charset="0"/>
              <a:buChar char="•"/>
            </a:pPr>
            <a:r>
              <a:rPr lang="en-US" sz="2800" dirty="0" smtClean="0"/>
              <a:t>Focus on relevant issues</a:t>
            </a:r>
          </a:p>
          <a:p>
            <a:pPr marL="2571750" lvl="5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941" y="3743456"/>
            <a:ext cx="3207433" cy="240696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63" y="4274389"/>
            <a:ext cx="2029265" cy="20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use?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55575" y="2066544"/>
            <a:ext cx="93407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After</a:t>
            </a:r>
            <a:r>
              <a:rPr lang="nl-NL" sz="2400" dirty="0" smtClean="0"/>
              <a:t> </a:t>
            </a:r>
            <a:r>
              <a:rPr lang="nl-NL" sz="2400" dirty="0" err="1" smtClean="0"/>
              <a:t>DevOps</a:t>
            </a:r>
            <a:r>
              <a:rPr lang="nl-NL" sz="2400" dirty="0" smtClean="0"/>
              <a:t> foundation 		-&gt; </a:t>
            </a:r>
            <a:r>
              <a:rPr lang="nl-NL" sz="2400" dirty="0" err="1" smtClean="0"/>
              <a:t>Apply</a:t>
            </a:r>
            <a:r>
              <a:rPr lang="nl-NL" sz="2400" dirty="0" smtClean="0"/>
              <a:t> </a:t>
            </a:r>
            <a:r>
              <a:rPr lang="nl-NL" sz="2400" dirty="0" err="1" smtClean="0"/>
              <a:t>theory</a:t>
            </a:r>
            <a:endParaRPr lang="nl-NL" sz="2400" dirty="0" smtClean="0"/>
          </a:p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create</a:t>
            </a:r>
            <a:r>
              <a:rPr lang="nl-NL" sz="2400" dirty="0" smtClean="0"/>
              <a:t> Business Awareness 	-&gt; Play </a:t>
            </a:r>
            <a:r>
              <a:rPr lang="nl-NL" sz="2400" dirty="0" err="1" smtClean="0"/>
              <a:t>with</a:t>
            </a:r>
            <a:r>
              <a:rPr lang="nl-NL" sz="2400" dirty="0" smtClean="0"/>
              <a:t> business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assess</a:t>
            </a:r>
            <a:r>
              <a:rPr lang="nl-NL" sz="2400" dirty="0" smtClean="0"/>
              <a:t> </a:t>
            </a:r>
            <a:r>
              <a:rPr lang="nl-NL" sz="2400" dirty="0" err="1" smtClean="0"/>
              <a:t>current</a:t>
            </a:r>
            <a:r>
              <a:rPr lang="nl-NL" sz="2400" dirty="0" smtClean="0"/>
              <a:t> status		-&gt; Gap analyse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smtClean="0"/>
              <a:t>To develop IT awareness		-&gt; DEV &amp; OPS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smtClean="0"/>
              <a:t>To practice working </a:t>
            </a:r>
            <a:r>
              <a:rPr lang="nl-NL" sz="2400" dirty="0" err="1" smtClean="0"/>
              <a:t>together</a:t>
            </a:r>
            <a:r>
              <a:rPr lang="nl-NL" sz="2400" dirty="0" smtClean="0"/>
              <a:t>           -&gt; DEV &amp; OPS...and Business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explore</a:t>
            </a:r>
            <a:r>
              <a:rPr lang="nl-NL" sz="2400" dirty="0" smtClean="0"/>
              <a:t> </a:t>
            </a:r>
            <a:r>
              <a:rPr lang="nl-NL" sz="2400" dirty="0" err="1" smtClean="0"/>
              <a:t>solutions</a:t>
            </a:r>
            <a:r>
              <a:rPr lang="nl-NL" sz="2400" dirty="0" smtClean="0"/>
              <a:t>		-&gt; DEV &amp; OPS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smtClean="0"/>
              <a:t>To train ‘This is how we do IT’</a:t>
            </a:r>
            <a:r>
              <a:rPr lang="is-IS" sz="2400" dirty="0"/>
              <a:t>	</a:t>
            </a:r>
            <a:r>
              <a:rPr lang="is-IS" sz="2400" dirty="0" smtClean="0"/>
              <a:t>-&gt; DEV &amp; OPS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400" dirty="0" smtClean="0"/>
              <a:t>Before we start anything else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7" name="Tekstvak 6"/>
          <p:cNvSpPr txBox="1"/>
          <p:nvPr/>
        </p:nvSpPr>
        <p:spPr>
          <a:xfrm>
            <a:off x="1522717" y="5382015"/>
            <a:ext cx="6642159" cy="11387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“If we had this simulation 5 years earlier, we would have made bigger steps in our journey”</a:t>
            </a:r>
          </a:p>
          <a:p>
            <a:pPr algn="ctr"/>
            <a:r>
              <a:rPr lang="en-US" sz="2000" b="1" i="1" dirty="0" smtClean="0"/>
              <a:t>Jonathan </a:t>
            </a:r>
            <a:r>
              <a:rPr lang="en-US" sz="2000" b="1" i="1" dirty="0" err="1" smtClean="0"/>
              <a:t>Leckey</a:t>
            </a:r>
            <a:r>
              <a:rPr lang="en-US" sz="2000" b="1" i="1" dirty="0" smtClean="0"/>
              <a:t> – Head Operations </a:t>
            </a:r>
            <a:r>
              <a:rPr lang="en-US" sz="2000" b="1" i="1" dirty="0" err="1" smtClean="0"/>
              <a:t>AutoTrader</a:t>
            </a:r>
            <a:endParaRPr lang="en-US" sz="2000" b="1" i="1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18" y="4691982"/>
            <a:ext cx="2070100" cy="6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485" y="2011289"/>
            <a:ext cx="9395952" cy="4550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to get together to analyze and improve </a:t>
            </a: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setting and managing priorities/project portfolio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to identify and visualize </a:t>
            </a: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capacity (Constraints and limiting WIP)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</a:t>
            </a: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management(Kanban Board) – prioritize &amp; manage workload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estimation </a:t>
            </a: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IT AND Biz capacity and WIP limits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included in DevOps </a:t>
            </a: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decisions (Bus-Dev-Ops)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together to agree and improve end-to-end Communication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 training to get out of the functional, silo mentality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collaboration/get out of functional silos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400" dirty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Organize the continuous improvement of business and </a:t>
            </a:r>
            <a:r>
              <a:rPr lang="en-US" sz="2400" dirty="0" smtClean="0">
                <a:solidFill>
                  <a:srgbClr val="2F559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485" y="1253613"/>
            <a:ext cx="973516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takeaways </a:t>
            </a:r>
            <a:r>
              <a:rPr lang="en-US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teams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having participated in the simulation?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69299">
            <a:off x="8216104" y="4954812"/>
            <a:ext cx="914473" cy="112812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6057">
            <a:off x="9032983" y="4616585"/>
            <a:ext cx="817089" cy="91756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3192" y="5075368"/>
            <a:ext cx="758335" cy="11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GamingWorks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2066544"/>
            <a:ext cx="93407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Dutch company, founded 2001, Paul Wilkinson and Jan </a:t>
            </a:r>
            <a:r>
              <a:rPr lang="en-US" sz="2800" dirty="0" err="1" smtClean="0"/>
              <a:t>Schilt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Designers of Serious Business Simulations (interactive, team-sessions)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300 partners, 40 countries, 400+ trainers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500+ runs a year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622" y="3829741"/>
            <a:ext cx="2308812" cy="42714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572" y="3631599"/>
            <a:ext cx="1634896" cy="66954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800" y="3617072"/>
            <a:ext cx="523689" cy="74057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1087" y="3778105"/>
            <a:ext cx="2163494" cy="521005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11" y="3569948"/>
            <a:ext cx="1448550" cy="8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will DevOps fail?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1932074"/>
            <a:ext cx="9340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LACK of right CULTURE, lack of right COMPETENCES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NEW 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TOOLS are THE 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Certificates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Fast implementation of DevOps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675249" y="5032795"/>
            <a:ext cx="2546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“</a:t>
            </a:r>
            <a:r>
              <a:rPr lang="en-US" sz="2000" i="1" dirty="0" smtClean="0"/>
              <a:t>Cultural </a:t>
            </a:r>
            <a:r>
              <a:rPr lang="en-US" sz="2000" i="1" dirty="0"/>
              <a:t>resistance will create significant failure rates when starting with DevOps” </a:t>
            </a:r>
          </a:p>
          <a:p>
            <a:pPr algn="ctr"/>
            <a:endParaRPr lang="en-US" sz="2000" i="1" dirty="0"/>
          </a:p>
        </p:txBody>
      </p:sp>
      <p:sp>
        <p:nvSpPr>
          <p:cNvPr id="9" name="Tekstvak 8"/>
          <p:cNvSpPr txBox="1"/>
          <p:nvPr/>
        </p:nvSpPr>
        <p:spPr>
          <a:xfrm>
            <a:off x="3556782" y="5032795"/>
            <a:ext cx="2546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“Organizational change issues are far more challenging” </a:t>
            </a:r>
            <a:endParaRPr lang="en-US" sz="2000" i="1" dirty="0"/>
          </a:p>
          <a:p>
            <a:pPr algn="ctr"/>
            <a:endParaRPr lang="en-US" sz="2000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6396117" y="5032795"/>
            <a:ext cx="2546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“Enterprises are not ready for DevOps but will </a:t>
            </a:r>
            <a:r>
              <a:rPr lang="en-US" sz="2000" i="1" smtClean="0"/>
              <a:t>not survive without it” </a:t>
            </a:r>
            <a:endParaRPr lang="en-US" sz="2000" i="1" dirty="0"/>
          </a:p>
          <a:p>
            <a:pPr algn="ctr"/>
            <a:endParaRPr lang="en-US" sz="2000" i="1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307" y="4755565"/>
            <a:ext cx="1168744" cy="26316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5876" y="4573113"/>
            <a:ext cx="628064" cy="628064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854" y="4732822"/>
            <a:ext cx="2066778" cy="2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will DevOps fail?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2084129"/>
            <a:ext cx="9340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/>
              <a:t>“DevOps cannot be obtained overnight with a simple check and a little training. It is a transformational approach to core processes and it takes time, dedication and especially a team that can implement DevOps practice.”</a:t>
            </a:r>
            <a:endParaRPr lang="en-US" sz="32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128" y="4946451"/>
            <a:ext cx="4216400" cy="13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DevOps?</a:t>
            </a:r>
            <a:endParaRPr lang="en-US" dirty="0"/>
          </a:p>
        </p:txBody>
      </p:sp>
      <p:sp>
        <p:nvSpPr>
          <p:cNvPr id="4" name="Tekstvak 4"/>
          <p:cNvSpPr txBox="1">
            <a:spLocks noGrp="1"/>
          </p:cNvSpPr>
          <p:nvPr>
            <p:ph idx="1"/>
          </p:nvPr>
        </p:nvSpPr>
        <p:spPr>
          <a:xfrm>
            <a:off x="231197" y="2125095"/>
            <a:ext cx="9389553" cy="27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600" i="1" dirty="0" smtClean="0">
                <a:solidFill>
                  <a:srgbClr val="002060"/>
                </a:solidFill>
              </a:rPr>
              <a:t>. </a:t>
            </a:r>
            <a:r>
              <a:rPr lang="en-US" sz="3600" i="1" dirty="0">
                <a:solidFill>
                  <a:srgbClr val="002060"/>
                </a:solidFill>
              </a:rPr>
              <a:t>DevOps is a </a:t>
            </a:r>
            <a:r>
              <a:rPr lang="en-US" sz="3600" b="1" i="1" dirty="0">
                <a:solidFill>
                  <a:srgbClr val="002060"/>
                </a:solidFill>
              </a:rPr>
              <a:t>cultural </a:t>
            </a:r>
            <a:r>
              <a:rPr lang="en-US" sz="3600" i="1" dirty="0">
                <a:solidFill>
                  <a:srgbClr val="002060"/>
                </a:solidFill>
              </a:rPr>
              <a:t>and professional movement that stresses </a:t>
            </a:r>
            <a:r>
              <a:rPr lang="en-US" sz="3600" b="1" i="1" dirty="0">
                <a:solidFill>
                  <a:srgbClr val="002060"/>
                </a:solidFill>
              </a:rPr>
              <a:t>communication</a:t>
            </a:r>
            <a:r>
              <a:rPr lang="en-US" sz="3600" i="1" dirty="0">
                <a:solidFill>
                  <a:srgbClr val="002060"/>
                </a:solidFill>
              </a:rPr>
              <a:t>, </a:t>
            </a:r>
            <a:r>
              <a:rPr lang="en-US" sz="3600" b="1" i="1" dirty="0">
                <a:solidFill>
                  <a:srgbClr val="002060"/>
                </a:solidFill>
              </a:rPr>
              <a:t>collaboration</a:t>
            </a:r>
            <a:r>
              <a:rPr lang="en-US" sz="3600" i="1" dirty="0">
                <a:solidFill>
                  <a:srgbClr val="002060"/>
                </a:solidFill>
              </a:rPr>
              <a:t> and </a:t>
            </a:r>
            <a:r>
              <a:rPr lang="en-US" sz="3600" b="1" i="1" dirty="0">
                <a:solidFill>
                  <a:srgbClr val="002060"/>
                </a:solidFill>
              </a:rPr>
              <a:t>integration</a:t>
            </a:r>
            <a:r>
              <a:rPr lang="en-US" sz="3600" i="1" dirty="0">
                <a:solidFill>
                  <a:srgbClr val="002060"/>
                </a:solidFill>
              </a:rPr>
              <a:t> between software developers and IT operations professionals</a:t>
            </a:r>
            <a:endParaRPr lang="en-US" sz="3600" i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6617970" y="5520690"/>
            <a:ext cx="261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(c) DevOps Institute</a:t>
            </a:r>
          </a:p>
        </p:txBody>
      </p:sp>
    </p:spTree>
    <p:extLst>
      <p:ext uri="{BB962C8B-B14F-4D97-AF65-F5344CB8AC3E}">
        <p14:creationId xmlns:p14="http://schemas.microsoft.com/office/powerpoint/2010/main" val="261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how can we avoid failure?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4" y="2060224"/>
            <a:ext cx="10031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Business awareness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Senior (IT) management awareness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Focus on people (attitude, behavior, skills, communication)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Focus on teamwork (collaboration)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First processes and behavior then tool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Learning by doing culture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Transfer theory into practice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Integration in current way of working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Transformation approach</a:t>
            </a: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0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Serious Business Simulation?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2066544"/>
            <a:ext cx="934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Interactive learning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Group of learners, face to face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Actors in a challenging, realistic context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Focus of specific learning objectives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Aimed at solving day to day problems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Based on Learning by doing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2005521"/>
            <a:ext cx="2426208" cy="209702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74" y="4530435"/>
            <a:ext cx="4617228" cy="20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Phoenix Project simulation</a:t>
            </a:r>
            <a:endParaRPr lang="en-US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81" y="2103476"/>
            <a:ext cx="2594122" cy="171359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433" y="2121161"/>
            <a:ext cx="2947928" cy="169591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17" y="2103476"/>
            <a:ext cx="2506257" cy="169776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44" y="3817073"/>
            <a:ext cx="1963353" cy="242017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17" y="4006622"/>
            <a:ext cx="2506257" cy="1283926"/>
          </a:xfrm>
          <a:prstGeom prst="rect">
            <a:avLst/>
          </a:prstGeom>
        </p:spPr>
      </p:pic>
      <p:pic>
        <p:nvPicPr>
          <p:cNvPr id="14" name="Grafiek Autotrader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77497" y="3996600"/>
            <a:ext cx="1872392" cy="224064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1710" y="4736031"/>
            <a:ext cx="3473335" cy="13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4"/>
          <p:cNvSpPr txBox="1">
            <a:spLocks/>
          </p:cNvSpPr>
          <p:nvPr/>
        </p:nvSpPr>
        <p:spPr>
          <a:xfrm>
            <a:off x="165101" y="6295390"/>
            <a:ext cx="2090420" cy="365125"/>
          </a:xfrm>
          <a:prstGeom prst="rect">
            <a:avLst/>
          </a:prstGeom>
        </p:spPr>
        <p:txBody>
          <a:bodyPr lIns="216000" tIns="0" rIns="0" bIns="0" anchor="ctr" anchorCtr="0"/>
          <a:lstStyle>
            <a:defPPr>
              <a:defRPr lang="nl-NL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mtClean="0"/>
              <a:t>© GamingWorks</a:t>
            </a:r>
            <a:endParaRPr lang="nl-NL" dirty="0" smtClean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smtClean="0"/>
              <a:t>Version 3.51</a:t>
            </a:r>
            <a:endParaRPr lang="nl-NL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381000" y="1233487"/>
            <a:ext cx="9144000" cy="62413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>
                <a:latin typeface="Myriad Pro SemiCond" panose="020B0503030403020204" pitchFamily="34" charset="0"/>
              </a:rPr>
              <a:t>Subjects </a:t>
            </a:r>
            <a:r>
              <a:rPr lang="nl-NL" dirty="0" err="1" smtClean="0">
                <a:latin typeface="Myriad Pro SemiCond" panose="020B0503030403020204" pitchFamily="34" charset="0"/>
              </a:rPr>
              <a:t>during</a:t>
            </a:r>
            <a:r>
              <a:rPr lang="nl-NL" dirty="0" smtClean="0">
                <a:latin typeface="Myriad Pro SemiCond" panose="020B0503030403020204" pitchFamily="34" charset="0"/>
              </a:rPr>
              <a:t> </a:t>
            </a:r>
            <a:r>
              <a:rPr lang="nl-NL" dirty="0" err="1" smtClean="0">
                <a:latin typeface="Myriad Pro SemiCond" panose="020B0503030403020204" pitchFamily="34" charset="0"/>
              </a:rPr>
              <a:t>the</a:t>
            </a:r>
            <a:r>
              <a:rPr lang="nl-NL" dirty="0" smtClean="0">
                <a:latin typeface="Myriad Pro SemiCond" panose="020B0503030403020204" pitchFamily="34" charset="0"/>
              </a:rPr>
              <a:t> sim</a:t>
            </a:r>
            <a:endParaRPr lang="en-GB" dirty="0">
              <a:latin typeface="Myriad Pro SemiCond" panose="020B0503030403020204" pitchFamily="34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586854" y="2088106"/>
            <a:ext cx="2579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Visualization</a:t>
            </a:r>
          </a:p>
          <a:p>
            <a:r>
              <a:rPr lang="en-US" sz="2800" dirty="0" smtClean="0"/>
              <a:t>Flow</a:t>
            </a:r>
          </a:p>
          <a:p>
            <a:r>
              <a:rPr lang="en-US" sz="2800" dirty="0" smtClean="0"/>
              <a:t>Collaboration</a:t>
            </a:r>
          </a:p>
          <a:p>
            <a:r>
              <a:rPr lang="en-US" sz="2800" dirty="0" smtClean="0"/>
              <a:t>Communication</a:t>
            </a:r>
          </a:p>
          <a:p>
            <a:r>
              <a:rPr lang="en-US" sz="2800" dirty="0" smtClean="0"/>
              <a:t>3 ways</a:t>
            </a:r>
          </a:p>
          <a:p>
            <a:r>
              <a:rPr lang="en-US" sz="2800" dirty="0" smtClean="0"/>
              <a:t>Silo thinking</a:t>
            </a:r>
          </a:p>
          <a:p>
            <a:r>
              <a:rPr lang="en-US" sz="2800" dirty="0" smtClean="0"/>
              <a:t>Lean</a:t>
            </a:r>
          </a:p>
          <a:p>
            <a:r>
              <a:rPr lang="en-US" sz="2800" dirty="0" smtClean="0"/>
              <a:t>Agile</a:t>
            </a:r>
          </a:p>
          <a:p>
            <a:r>
              <a:rPr lang="en-US" sz="2800" dirty="0" smtClean="0"/>
              <a:t>ITSM</a:t>
            </a:r>
          </a:p>
          <a:p>
            <a:endParaRPr lang="en-US" sz="2800" dirty="0"/>
          </a:p>
        </p:txBody>
      </p:sp>
      <p:sp>
        <p:nvSpPr>
          <p:cNvPr id="14" name="Tekstvak 13"/>
          <p:cNvSpPr txBox="1"/>
          <p:nvPr/>
        </p:nvSpPr>
        <p:spPr>
          <a:xfrm>
            <a:off x="3152633" y="2090970"/>
            <a:ext cx="39987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Rework</a:t>
            </a:r>
          </a:p>
          <a:p>
            <a:r>
              <a:rPr lang="en-US" sz="2800" dirty="0" smtClean="0"/>
              <a:t>Disruptions</a:t>
            </a:r>
          </a:p>
          <a:p>
            <a:r>
              <a:rPr lang="en-US" sz="2800" dirty="0" smtClean="0"/>
              <a:t>Continuous </a:t>
            </a:r>
            <a:r>
              <a:rPr lang="en-US" sz="2800" dirty="0"/>
              <a:t>Learning</a:t>
            </a:r>
          </a:p>
          <a:p>
            <a:r>
              <a:rPr lang="en-US" sz="2800" dirty="0" smtClean="0"/>
              <a:t>RACI</a:t>
            </a:r>
          </a:p>
          <a:p>
            <a:r>
              <a:rPr lang="en-US" sz="2800" dirty="0" smtClean="0"/>
              <a:t>Business VALUE</a:t>
            </a:r>
          </a:p>
          <a:p>
            <a:r>
              <a:rPr lang="en-US" sz="2800" dirty="0" smtClean="0"/>
              <a:t>Decision Making</a:t>
            </a:r>
          </a:p>
          <a:p>
            <a:r>
              <a:rPr lang="en-US" sz="2800" dirty="0" smtClean="0"/>
              <a:t>Training</a:t>
            </a:r>
          </a:p>
          <a:p>
            <a:r>
              <a:rPr lang="en-US" sz="2800" dirty="0" smtClean="0"/>
              <a:t>Multifunctional teams</a:t>
            </a:r>
          </a:p>
          <a:p>
            <a:r>
              <a:rPr lang="en-US" sz="2800" dirty="0" smtClean="0"/>
              <a:t>Sharing Knowledge</a:t>
            </a:r>
          </a:p>
          <a:p>
            <a:endParaRPr lang="en-US" sz="2800" dirty="0"/>
          </a:p>
        </p:txBody>
      </p:sp>
      <p:sp>
        <p:nvSpPr>
          <p:cNvPr id="15" name="Tekstvak 14"/>
          <p:cNvSpPr txBox="1"/>
          <p:nvPr/>
        </p:nvSpPr>
        <p:spPr>
          <a:xfrm>
            <a:off x="6758825" y="2088106"/>
            <a:ext cx="2579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Standups</a:t>
            </a:r>
          </a:p>
          <a:p>
            <a:r>
              <a:rPr lang="en-US" sz="2800" dirty="0" smtClean="0"/>
              <a:t>Product Owner</a:t>
            </a:r>
          </a:p>
          <a:p>
            <a:r>
              <a:rPr lang="en-US" sz="2800" dirty="0" smtClean="0"/>
              <a:t>Feedback</a:t>
            </a:r>
          </a:p>
          <a:p>
            <a:r>
              <a:rPr lang="en-US" sz="2800" dirty="0" smtClean="0"/>
              <a:t>Improving</a:t>
            </a:r>
          </a:p>
          <a:p>
            <a:r>
              <a:rPr lang="en-US" sz="2800" dirty="0" smtClean="0"/>
              <a:t>Metrics</a:t>
            </a:r>
          </a:p>
          <a:p>
            <a:r>
              <a:rPr lang="en-US" sz="2800" dirty="0" smtClean="0"/>
              <a:t>Priorities</a:t>
            </a:r>
          </a:p>
          <a:p>
            <a:r>
              <a:rPr lang="en-US" sz="2800" dirty="0" smtClean="0"/>
              <a:t>Bottlenecks</a:t>
            </a:r>
          </a:p>
          <a:p>
            <a:r>
              <a:rPr lang="en-US" sz="2800" dirty="0" smtClean="0"/>
              <a:t>Constrains</a:t>
            </a:r>
          </a:p>
          <a:p>
            <a:r>
              <a:rPr lang="en-US" sz="2800" dirty="0"/>
              <a:t>C</a:t>
            </a:r>
            <a:r>
              <a:rPr lang="en-US" sz="2800" dirty="0" smtClean="0"/>
              <a:t>elebrate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73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072D9DC3-FF51-E843-AC89-4FE31C994EDC}" vid="{B7D50D2D-1A1A-EB4C-B0CB-3D5E4D9BE70F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Algemeen UK</Template>
  <TotalTime>10119</TotalTime>
  <Words>618</Words>
  <Application>Microsoft Macintosh PowerPoint</Application>
  <PresentationFormat>A4 (210 x 297 mm)</PresentationFormat>
  <Paragraphs>113</Paragraphs>
  <Slides>12</Slides>
  <Notes>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12</vt:i4>
      </vt:variant>
    </vt:vector>
  </HeadingPairs>
  <TitlesOfParts>
    <vt:vector size="25" baseType="lpstr">
      <vt:lpstr>Arial</vt:lpstr>
      <vt:lpstr>Arvo</vt:lpstr>
      <vt:lpstr>Calibri</vt:lpstr>
      <vt:lpstr>Calibri Light</vt:lpstr>
      <vt:lpstr>Copperplate</vt:lpstr>
      <vt:lpstr>Myriad Pro</vt:lpstr>
      <vt:lpstr>Myriad Pro Black Cond</vt:lpstr>
      <vt:lpstr>Myriad Pro Semibold</vt:lpstr>
      <vt:lpstr>Myriad Pro SemiCond</vt:lpstr>
      <vt:lpstr>Times New Roman</vt:lpstr>
      <vt:lpstr>Wingdings</vt:lpstr>
      <vt:lpstr>Aangepast ontwerp</vt:lpstr>
      <vt:lpstr>Office-thema</vt:lpstr>
      <vt:lpstr>DevOps Will Fail… unless</vt:lpstr>
      <vt:lpstr>About GamingWorks</vt:lpstr>
      <vt:lpstr>Why will DevOps fail?</vt:lpstr>
      <vt:lpstr>Why will DevOps fail?</vt:lpstr>
      <vt:lpstr>What is DevOps?</vt:lpstr>
      <vt:lpstr>So, how can we avoid failure?</vt:lpstr>
      <vt:lpstr>What is a Serious Business Simulation?</vt:lpstr>
      <vt:lpstr>The Phoenix Project simulation</vt:lpstr>
      <vt:lpstr>PowerPoint-presentatie</vt:lpstr>
      <vt:lpstr>Why is a simulation a must have?</vt:lpstr>
      <vt:lpstr>When to use?</vt:lpstr>
      <vt:lpstr>PowerPoint-presentatie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Phoenix Project</dc:title>
  <dc:creator>jan schilt</dc:creator>
  <cp:lastModifiedBy>jan schilt</cp:lastModifiedBy>
  <cp:revision>206</cp:revision>
  <cp:lastPrinted>2016-06-07T13:47:10Z</cp:lastPrinted>
  <dcterms:created xsi:type="dcterms:W3CDTF">2016-01-31T14:27:47Z</dcterms:created>
  <dcterms:modified xsi:type="dcterms:W3CDTF">2016-10-31T08:15:06Z</dcterms:modified>
</cp:coreProperties>
</file>